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820" r:id="rId2"/>
    <p:sldId id="821" r:id="rId3"/>
    <p:sldId id="822" r:id="rId4"/>
    <p:sldId id="836" r:id="rId5"/>
    <p:sldId id="835" r:id="rId6"/>
    <p:sldId id="827" r:id="rId7"/>
    <p:sldId id="823" r:id="rId8"/>
    <p:sldId id="824" r:id="rId9"/>
    <p:sldId id="829" r:id="rId10"/>
    <p:sldId id="828" r:id="rId11"/>
    <p:sldId id="830" r:id="rId12"/>
    <p:sldId id="831" r:id="rId13"/>
    <p:sldId id="819" r:id="rId14"/>
    <p:sldId id="825" r:id="rId15"/>
    <p:sldId id="826" r:id="rId16"/>
    <p:sldId id="83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5728" autoAdjust="0"/>
  </p:normalViewPr>
  <p:slideViewPr>
    <p:cSldViewPr snapToGrid="0">
      <p:cViewPr varScale="1">
        <p:scale>
          <a:sx n="124" d="100"/>
          <a:sy n="124" d="100"/>
        </p:scale>
        <p:origin x="176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65EBEA-1279-4717-BD27-C7EE495077BF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297FBB-70E8-484D-ADDA-349C5C5EC0DA}">
      <dgm:prSet phldrT="[Text]"/>
      <dgm:spPr/>
      <dgm:t>
        <a:bodyPr/>
        <a:lstStyle/>
        <a:p>
          <a:r>
            <a:rPr lang="en-US" dirty="0"/>
            <a:t>Best Possible Model</a:t>
          </a:r>
        </a:p>
      </dgm:t>
    </dgm:pt>
    <dgm:pt modelId="{23DED236-7B76-43EA-AFA6-B4812BAB3BCB}" type="parTrans" cxnId="{A7002C5F-88B1-4ACC-8329-9D655579EE97}">
      <dgm:prSet/>
      <dgm:spPr/>
      <dgm:t>
        <a:bodyPr/>
        <a:lstStyle/>
        <a:p>
          <a:endParaRPr lang="en-US"/>
        </a:p>
      </dgm:t>
    </dgm:pt>
    <dgm:pt modelId="{B9E7B344-52DB-41A9-AAEF-106B6B018EB2}" type="sibTrans" cxnId="{A7002C5F-88B1-4ACC-8329-9D655579EE97}">
      <dgm:prSet/>
      <dgm:spPr/>
      <dgm:t>
        <a:bodyPr/>
        <a:lstStyle/>
        <a:p>
          <a:endParaRPr lang="en-US"/>
        </a:p>
      </dgm:t>
    </dgm:pt>
    <dgm:pt modelId="{F0C3C22E-A72F-42E3-A5D8-EAA1324E493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Patient Factor Information</a:t>
          </a:r>
        </a:p>
      </dgm:t>
    </dgm:pt>
    <dgm:pt modelId="{49654E44-832B-48D8-8A88-7432BEEA0E73}" type="parTrans" cxnId="{69AC3E77-ABAE-45D3-84D5-F50844D5597C}">
      <dgm:prSet/>
      <dgm:spPr/>
      <dgm:t>
        <a:bodyPr/>
        <a:lstStyle/>
        <a:p>
          <a:endParaRPr lang="en-US"/>
        </a:p>
      </dgm:t>
    </dgm:pt>
    <dgm:pt modelId="{4B9BB6FB-1477-4FDE-A007-2D1D941AEBFD}" type="sibTrans" cxnId="{69AC3E77-ABAE-45D3-84D5-F50844D5597C}">
      <dgm:prSet/>
      <dgm:spPr/>
      <dgm:t>
        <a:bodyPr/>
        <a:lstStyle/>
        <a:p>
          <a:endParaRPr lang="en-US"/>
        </a:p>
      </dgm:t>
    </dgm:pt>
    <dgm:pt modelId="{76C31FE6-5829-4489-A402-945C32DE474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Numeric Information</a:t>
          </a:r>
        </a:p>
      </dgm:t>
    </dgm:pt>
    <dgm:pt modelId="{59C22A17-0850-49C4-8783-ED057382F21E}" type="parTrans" cxnId="{2F432543-80D3-497D-A9EB-2FAF5BB3BCF1}">
      <dgm:prSet/>
      <dgm:spPr/>
      <dgm:t>
        <a:bodyPr/>
        <a:lstStyle/>
        <a:p>
          <a:endParaRPr lang="en-US"/>
        </a:p>
      </dgm:t>
    </dgm:pt>
    <dgm:pt modelId="{F2B9525B-0B5E-4B84-A400-C71062C12E54}" type="sibTrans" cxnId="{2F432543-80D3-497D-A9EB-2FAF5BB3BCF1}">
      <dgm:prSet/>
      <dgm:spPr/>
      <dgm:t>
        <a:bodyPr/>
        <a:lstStyle/>
        <a:p>
          <a:endParaRPr lang="en-US"/>
        </a:p>
      </dgm:t>
    </dgm:pt>
    <dgm:pt modelId="{F315DE48-E7DC-4B9D-AA90-BEEB45CC9F8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Information from text</a:t>
          </a:r>
        </a:p>
      </dgm:t>
    </dgm:pt>
    <dgm:pt modelId="{6DE10D35-E2C0-4531-B887-4F26096BB81C}" type="parTrans" cxnId="{26E6FA02-9B15-4A58-94D1-3CB65B58C195}">
      <dgm:prSet/>
      <dgm:spPr/>
      <dgm:t>
        <a:bodyPr/>
        <a:lstStyle/>
        <a:p>
          <a:endParaRPr lang="en-US"/>
        </a:p>
      </dgm:t>
    </dgm:pt>
    <dgm:pt modelId="{4453BA22-6599-45AB-8D06-B14386241D2E}" type="sibTrans" cxnId="{26E6FA02-9B15-4A58-94D1-3CB65B58C195}">
      <dgm:prSet/>
      <dgm:spPr/>
      <dgm:t>
        <a:bodyPr/>
        <a:lstStyle/>
        <a:p>
          <a:endParaRPr lang="en-US"/>
        </a:p>
      </dgm:t>
    </dgm:pt>
    <dgm:pt modelId="{A5FC397E-4FE7-4D3A-AB2C-094C077EECF4}" type="pres">
      <dgm:prSet presAssocID="{1465EBEA-1279-4717-BD27-C7EE495077BF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1A9081B5-F627-460B-B42D-CA1BBAC2009F}" type="pres">
      <dgm:prSet presAssocID="{8E297FBB-70E8-484D-ADDA-349C5C5EC0DA}" presName="singleCycle" presStyleCnt="0"/>
      <dgm:spPr/>
    </dgm:pt>
    <dgm:pt modelId="{999BCBA0-BD09-4951-8BEA-D7F0F8386C69}" type="pres">
      <dgm:prSet presAssocID="{8E297FBB-70E8-484D-ADDA-349C5C5EC0DA}" presName="singleCenter" presStyleLbl="node1" presStyleIdx="0" presStyleCnt="4" custScaleX="149068" custLinFactNeighborX="0" custLinFactNeighborY="-13800">
        <dgm:presLayoutVars>
          <dgm:chMax val="7"/>
          <dgm:chPref val="7"/>
        </dgm:presLayoutVars>
      </dgm:prSet>
      <dgm:spPr/>
    </dgm:pt>
    <dgm:pt modelId="{266CC23F-8EE7-4220-A778-40047914545C}" type="pres">
      <dgm:prSet presAssocID="{49654E44-832B-48D8-8A88-7432BEEA0E73}" presName="Name56" presStyleLbl="parChTrans1D2" presStyleIdx="0" presStyleCnt="3"/>
      <dgm:spPr/>
    </dgm:pt>
    <dgm:pt modelId="{27261355-E33A-4B4A-B454-3F0124F10E10}" type="pres">
      <dgm:prSet presAssocID="{F0C3C22E-A72F-42E3-A5D8-EAA1324E493B}" presName="text0" presStyleLbl="node1" presStyleIdx="1" presStyleCnt="4" custScaleX="222490">
        <dgm:presLayoutVars>
          <dgm:bulletEnabled val="1"/>
        </dgm:presLayoutVars>
      </dgm:prSet>
      <dgm:spPr/>
    </dgm:pt>
    <dgm:pt modelId="{C61EB7C8-4F12-44FC-8F53-5AADCCEF3A7B}" type="pres">
      <dgm:prSet presAssocID="{59C22A17-0850-49C4-8783-ED057382F21E}" presName="Name56" presStyleLbl="parChTrans1D2" presStyleIdx="1" presStyleCnt="3"/>
      <dgm:spPr/>
    </dgm:pt>
    <dgm:pt modelId="{8EFE59FE-7F14-4698-9B8A-BE834E15010C}" type="pres">
      <dgm:prSet presAssocID="{76C31FE6-5829-4489-A402-945C32DE4741}" presName="text0" presStyleLbl="node1" presStyleIdx="2" presStyleCnt="4" custScaleX="222490">
        <dgm:presLayoutVars>
          <dgm:bulletEnabled val="1"/>
        </dgm:presLayoutVars>
      </dgm:prSet>
      <dgm:spPr/>
    </dgm:pt>
    <dgm:pt modelId="{7365E4B8-67AF-4B74-B4DC-BE28DDEAAE6F}" type="pres">
      <dgm:prSet presAssocID="{6DE10D35-E2C0-4531-B887-4F26096BB81C}" presName="Name56" presStyleLbl="parChTrans1D2" presStyleIdx="2" presStyleCnt="3"/>
      <dgm:spPr/>
    </dgm:pt>
    <dgm:pt modelId="{795AE095-0DDB-495C-B54B-B3F2F1A07408}" type="pres">
      <dgm:prSet presAssocID="{F315DE48-E7DC-4B9D-AA90-BEEB45CC9F8B}" presName="text0" presStyleLbl="node1" presStyleIdx="3" presStyleCnt="4" custScaleX="222490">
        <dgm:presLayoutVars>
          <dgm:bulletEnabled val="1"/>
        </dgm:presLayoutVars>
      </dgm:prSet>
      <dgm:spPr/>
    </dgm:pt>
  </dgm:ptLst>
  <dgm:cxnLst>
    <dgm:cxn modelId="{26E6FA02-9B15-4A58-94D1-3CB65B58C195}" srcId="{8E297FBB-70E8-484D-ADDA-349C5C5EC0DA}" destId="{F315DE48-E7DC-4B9D-AA90-BEEB45CC9F8B}" srcOrd="2" destOrd="0" parTransId="{6DE10D35-E2C0-4531-B887-4F26096BB81C}" sibTransId="{4453BA22-6599-45AB-8D06-B14386241D2E}"/>
    <dgm:cxn modelId="{D5622825-0DB4-48EA-AEB5-BCFA2E942A6E}" type="presOf" srcId="{F315DE48-E7DC-4B9D-AA90-BEEB45CC9F8B}" destId="{795AE095-0DDB-495C-B54B-B3F2F1A07408}" srcOrd="0" destOrd="0" presId="urn:microsoft.com/office/officeart/2008/layout/RadialCluster"/>
    <dgm:cxn modelId="{72FA942B-9893-486D-8C58-9313F146ED56}" type="presOf" srcId="{8E297FBB-70E8-484D-ADDA-349C5C5EC0DA}" destId="{999BCBA0-BD09-4951-8BEA-D7F0F8386C69}" srcOrd="0" destOrd="0" presId="urn:microsoft.com/office/officeart/2008/layout/RadialCluster"/>
    <dgm:cxn modelId="{D0447430-E18B-473F-9087-B013AEE0E78A}" type="presOf" srcId="{76C31FE6-5829-4489-A402-945C32DE4741}" destId="{8EFE59FE-7F14-4698-9B8A-BE834E15010C}" srcOrd="0" destOrd="0" presId="urn:microsoft.com/office/officeart/2008/layout/RadialCluster"/>
    <dgm:cxn modelId="{2F432543-80D3-497D-A9EB-2FAF5BB3BCF1}" srcId="{8E297FBB-70E8-484D-ADDA-349C5C5EC0DA}" destId="{76C31FE6-5829-4489-A402-945C32DE4741}" srcOrd="1" destOrd="0" parTransId="{59C22A17-0850-49C4-8783-ED057382F21E}" sibTransId="{F2B9525B-0B5E-4B84-A400-C71062C12E54}"/>
    <dgm:cxn modelId="{A7002C5F-88B1-4ACC-8329-9D655579EE97}" srcId="{1465EBEA-1279-4717-BD27-C7EE495077BF}" destId="{8E297FBB-70E8-484D-ADDA-349C5C5EC0DA}" srcOrd="0" destOrd="0" parTransId="{23DED236-7B76-43EA-AFA6-B4812BAB3BCB}" sibTransId="{B9E7B344-52DB-41A9-AAEF-106B6B018EB2}"/>
    <dgm:cxn modelId="{69AC3E77-ABAE-45D3-84D5-F50844D5597C}" srcId="{8E297FBB-70E8-484D-ADDA-349C5C5EC0DA}" destId="{F0C3C22E-A72F-42E3-A5D8-EAA1324E493B}" srcOrd="0" destOrd="0" parTransId="{49654E44-832B-48D8-8A88-7432BEEA0E73}" sibTransId="{4B9BB6FB-1477-4FDE-A007-2D1D941AEBFD}"/>
    <dgm:cxn modelId="{4C0C4893-76A7-413C-A1E4-D6DA7F0ACC7D}" type="presOf" srcId="{59C22A17-0850-49C4-8783-ED057382F21E}" destId="{C61EB7C8-4F12-44FC-8F53-5AADCCEF3A7B}" srcOrd="0" destOrd="0" presId="urn:microsoft.com/office/officeart/2008/layout/RadialCluster"/>
    <dgm:cxn modelId="{6DF40F96-250F-4D3C-8A46-52C9DAAF41A6}" type="presOf" srcId="{F0C3C22E-A72F-42E3-A5D8-EAA1324E493B}" destId="{27261355-E33A-4B4A-B454-3F0124F10E10}" srcOrd="0" destOrd="0" presId="urn:microsoft.com/office/officeart/2008/layout/RadialCluster"/>
    <dgm:cxn modelId="{EBF33CBE-17BB-4239-85E4-990CC6B9B202}" type="presOf" srcId="{1465EBEA-1279-4717-BD27-C7EE495077BF}" destId="{A5FC397E-4FE7-4D3A-AB2C-094C077EECF4}" srcOrd="0" destOrd="0" presId="urn:microsoft.com/office/officeart/2008/layout/RadialCluster"/>
    <dgm:cxn modelId="{EAB95AC5-33EC-4191-823A-8FDF69FC2220}" type="presOf" srcId="{6DE10D35-E2C0-4531-B887-4F26096BB81C}" destId="{7365E4B8-67AF-4B74-B4DC-BE28DDEAAE6F}" srcOrd="0" destOrd="0" presId="urn:microsoft.com/office/officeart/2008/layout/RadialCluster"/>
    <dgm:cxn modelId="{C29415E2-9021-4BD8-9D56-9D9659A59193}" type="presOf" srcId="{49654E44-832B-48D8-8A88-7432BEEA0E73}" destId="{266CC23F-8EE7-4220-A778-40047914545C}" srcOrd="0" destOrd="0" presId="urn:microsoft.com/office/officeart/2008/layout/RadialCluster"/>
    <dgm:cxn modelId="{8E748920-5F9C-40B9-A725-24CB01F8D230}" type="presParOf" srcId="{A5FC397E-4FE7-4D3A-AB2C-094C077EECF4}" destId="{1A9081B5-F627-460B-B42D-CA1BBAC2009F}" srcOrd="0" destOrd="0" presId="urn:microsoft.com/office/officeart/2008/layout/RadialCluster"/>
    <dgm:cxn modelId="{A4881FDB-E024-4F0D-B153-A3A8CB63E71F}" type="presParOf" srcId="{1A9081B5-F627-460B-B42D-CA1BBAC2009F}" destId="{999BCBA0-BD09-4951-8BEA-D7F0F8386C69}" srcOrd="0" destOrd="0" presId="urn:microsoft.com/office/officeart/2008/layout/RadialCluster"/>
    <dgm:cxn modelId="{715DA0BF-6C85-417D-B0C1-6F21BA85770D}" type="presParOf" srcId="{1A9081B5-F627-460B-B42D-CA1BBAC2009F}" destId="{266CC23F-8EE7-4220-A778-40047914545C}" srcOrd="1" destOrd="0" presId="urn:microsoft.com/office/officeart/2008/layout/RadialCluster"/>
    <dgm:cxn modelId="{3CA38A3A-CC1E-4592-B99A-315BCC40B75D}" type="presParOf" srcId="{1A9081B5-F627-460B-B42D-CA1BBAC2009F}" destId="{27261355-E33A-4B4A-B454-3F0124F10E10}" srcOrd="2" destOrd="0" presId="urn:microsoft.com/office/officeart/2008/layout/RadialCluster"/>
    <dgm:cxn modelId="{B9442AF5-10F2-402E-8424-5EE17CC689CA}" type="presParOf" srcId="{1A9081B5-F627-460B-B42D-CA1BBAC2009F}" destId="{C61EB7C8-4F12-44FC-8F53-5AADCCEF3A7B}" srcOrd="3" destOrd="0" presId="urn:microsoft.com/office/officeart/2008/layout/RadialCluster"/>
    <dgm:cxn modelId="{0871B468-957F-4D2D-A675-4F8B88818FB3}" type="presParOf" srcId="{1A9081B5-F627-460B-B42D-CA1BBAC2009F}" destId="{8EFE59FE-7F14-4698-9B8A-BE834E15010C}" srcOrd="4" destOrd="0" presId="urn:microsoft.com/office/officeart/2008/layout/RadialCluster"/>
    <dgm:cxn modelId="{CAD9DC6E-A4B6-459B-9F78-5536343C94F6}" type="presParOf" srcId="{1A9081B5-F627-460B-B42D-CA1BBAC2009F}" destId="{7365E4B8-67AF-4B74-B4DC-BE28DDEAAE6F}" srcOrd="5" destOrd="0" presId="urn:microsoft.com/office/officeart/2008/layout/RadialCluster"/>
    <dgm:cxn modelId="{AD1090A9-D1B1-4068-83BC-FA0A2AE4232D}" type="presParOf" srcId="{1A9081B5-F627-460B-B42D-CA1BBAC2009F}" destId="{795AE095-0DDB-495C-B54B-B3F2F1A07408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9BCBA0-BD09-4951-8BEA-D7F0F8386C69}">
      <dsp:nvSpPr>
        <dsp:cNvPr id="0" name=""/>
        <dsp:cNvSpPr/>
      </dsp:nvSpPr>
      <dsp:spPr>
        <a:xfrm>
          <a:off x="3405353" y="1382281"/>
          <a:ext cx="1828796" cy="1226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Best Possible Model</a:t>
          </a:r>
        </a:p>
      </dsp:txBody>
      <dsp:txXfrm>
        <a:off x="3465241" y="1442169"/>
        <a:ext cx="1709020" cy="1107044"/>
      </dsp:txXfrm>
    </dsp:sp>
    <dsp:sp modelId="{266CC23F-8EE7-4220-A778-40047914545C}">
      <dsp:nvSpPr>
        <dsp:cNvPr id="0" name=""/>
        <dsp:cNvSpPr/>
      </dsp:nvSpPr>
      <dsp:spPr>
        <a:xfrm rot="16200000">
          <a:off x="4149594" y="1212123"/>
          <a:ext cx="34031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4031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261355-E33A-4B4A-B454-3F0124F10E10}">
      <dsp:nvSpPr>
        <dsp:cNvPr id="0" name=""/>
        <dsp:cNvSpPr/>
      </dsp:nvSpPr>
      <dsp:spPr>
        <a:xfrm>
          <a:off x="3405352" y="219996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Patient Factor Information</a:t>
          </a:r>
        </a:p>
      </dsp:txBody>
      <dsp:txXfrm>
        <a:off x="3445477" y="260121"/>
        <a:ext cx="1748549" cy="741719"/>
      </dsp:txXfrm>
    </dsp:sp>
    <dsp:sp modelId="{C61EB7C8-4F12-44FC-8F53-5AADCCEF3A7B}">
      <dsp:nvSpPr>
        <dsp:cNvPr id="0" name=""/>
        <dsp:cNvSpPr/>
      </dsp:nvSpPr>
      <dsp:spPr>
        <a:xfrm rot="2511711">
          <a:off x="492049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FE59FE-7F14-4698-9B8A-BE834E15010C}">
      <dsp:nvSpPr>
        <dsp:cNvPr id="0" name=""/>
        <dsp:cNvSpPr/>
      </dsp:nvSpPr>
      <dsp:spPr>
        <a:xfrm>
          <a:off x="5037773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Numeric Information</a:t>
          </a:r>
        </a:p>
      </dsp:txBody>
      <dsp:txXfrm>
        <a:off x="5077898" y="3087558"/>
        <a:ext cx="1748549" cy="741719"/>
      </dsp:txXfrm>
    </dsp:sp>
    <dsp:sp modelId="{7365E4B8-67AF-4B74-B4DC-BE28DDEAAE6F}">
      <dsp:nvSpPr>
        <dsp:cNvPr id="0" name=""/>
        <dsp:cNvSpPr/>
      </dsp:nvSpPr>
      <dsp:spPr>
        <a:xfrm rot="8288289">
          <a:off x="306216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AE095-0DDB-495C-B54B-B3F2F1A07408}">
      <dsp:nvSpPr>
        <dsp:cNvPr id="0" name=""/>
        <dsp:cNvSpPr/>
      </dsp:nvSpPr>
      <dsp:spPr>
        <a:xfrm>
          <a:off x="1772930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Information from text</a:t>
          </a:r>
        </a:p>
      </dsp:txBody>
      <dsp:txXfrm>
        <a:off x="1813055" y="3087558"/>
        <a:ext cx="1748549" cy="7417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5/28/23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difference between these two is the penalty term.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152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difference between these two is the penalty term.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16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difference between these two is the penalty term.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443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difference between these two is the penalty term.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90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610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5/28/23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5/28/23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5/28/23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5/28/23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5/28/23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5/28/23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5/28/23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5/28/23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5/28/23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5/28/23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5/28/23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pic>
        <p:nvPicPr>
          <p:cNvPr id="7" name="Picture 4" descr="Image result for gserm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13"/>
          <a:stretch/>
        </p:blipFill>
        <p:spPr bwMode="auto">
          <a:xfrm>
            <a:off x="8182940" y="6288258"/>
            <a:ext cx="961060" cy="53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2DAF68-B4C5-4D69-ACE4-452A6ACBD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D1F69B-21CE-4D6E-89A5-02C6ED01F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these concepts to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AF423E-4F2F-4588-9135-C2A5917EC6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4BCF21-A0BB-4E8F-8938-9E3E7D0E0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FF8A2F-2916-4367-A5DA-51726A6A39C1}"/>
              </a:ext>
            </a:extLst>
          </p:cNvPr>
          <p:cNvSpPr txBox="1"/>
          <p:nvPr/>
        </p:nvSpPr>
        <p:spPr>
          <a:xfrm>
            <a:off x="2063044" y="2271252"/>
            <a:ext cx="50179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Spam vs non-spam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forum posts to predict stock/bitcoin prices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Online reviews to predict online sales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 to classify fraud/non-fraud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Text to classify hospital readmission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9553EA-9B4C-AE4A-9CD1-3C6652A6718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BE0A3B-C0A6-2543-B7F0-4354E67E0886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215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True/False Positive Rates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057364"/>
              </p:ext>
            </p:extLst>
          </p:nvPr>
        </p:nvGraphicFramePr>
        <p:xfrm>
          <a:off x="2806100" y="1382986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 Positives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</a:t>
                      </a:r>
                      <a:r>
                        <a:rPr lang="en-US" baseline="0" dirty="0"/>
                        <a:t> Negatives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48406" y="3855408"/>
            <a:ext cx="85577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Sensitivity or </a:t>
            </a:r>
          </a:p>
          <a:p>
            <a:r>
              <a:rPr lang="en-US" sz="2000" dirty="0"/>
              <a:t>True Positive Rate = </a:t>
            </a:r>
            <a:r>
              <a:rPr lang="en-US" sz="2000" dirty="0" err="1"/>
              <a:t>TruePos</a:t>
            </a:r>
            <a:r>
              <a:rPr lang="en-US" sz="2000" dirty="0"/>
              <a:t> / (</a:t>
            </a:r>
            <a:r>
              <a:rPr lang="en-US" sz="2000" dirty="0" err="1"/>
              <a:t>TruePos</a:t>
            </a:r>
            <a:r>
              <a:rPr lang="en-US" sz="2000" dirty="0"/>
              <a:t> + </a:t>
            </a:r>
            <a:r>
              <a:rPr lang="en-US" sz="2000" dirty="0" err="1"/>
              <a:t>FalseNeg</a:t>
            </a:r>
            <a:r>
              <a:rPr lang="en-US" sz="2000" dirty="0"/>
              <a:t>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8406" y="4497170"/>
            <a:ext cx="64734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This is the proportion of the correct “1” classifications among all “1” actuals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0118" y="5194006"/>
            <a:ext cx="56605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Specificity or</a:t>
            </a:r>
          </a:p>
          <a:p>
            <a:r>
              <a:rPr lang="en-US" sz="2000" dirty="0"/>
              <a:t>True Negative Rate = </a:t>
            </a:r>
            <a:r>
              <a:rPr lang="en-US" sz="2000" dirty="0" err="1"/>
              <a:t>FalsePos</a:t>
            </a:r>
            <a:r>
              <a:rPr lang="en-US" sz="2000" dirty="0"/>
              <a:t> / (</a:t>
            </a:r>
            <a:r>
              <a:rPr lang="en-US" sz="2000" dirty="0" err="1"/>
              <a:t>FalsePos</a:t>
            </a:r>
            <a:r>
              <a:rPr lang="en-US" sz="2000" dirty="0"/>
              <a:t> + </a:t>
            </a:r>
            <a:r>
              <a:rPr lang="en-US" sz="2000" dirty="0" err="1"/>
              <a:t>TrueNeg</a:t>
            </a:r>
            <a:r>
              <a:rPr lang="en-US" sz="2000" dirty="0"/>
              <a:t>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406" y="5842704"/>
            <a:ext cx="6524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This is the proportion of the correct “0” classifications among all “0” actuals.</a:t>
            </a:r>
          </a:p>
        </p:txBody>
      </p:sp>
      <p:sp>
        <p:nvSpPr>
          <p:cNvPr id="6" name="Rectangle 5"/>
          <p:cNvSpPr/>
          <p:nvPr/>
        </p:nvSpPr>
        <p:spPr>
          <a:xfrm>
            <a:off x="3831021" y="1324303"/>
            <a:ext cx="1340069" cy="141889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165835" y="1319048"/>
            <a:ext cx="1340069" cy="141889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909849" y="2409497"/>
            <a:ext cx="10944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TruePosRate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5228898" y="2409497"/>
            <a:ext cx="11360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FalsePosRate</a:t>
            </a:r>
            <a:endParaRPr lang="en-US" sz="14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8028981-673A-864F-9B97-A91A2D5A37E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1C4E4D7-2142-0245-896B-B7E48FE2D07B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396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the different cutoff thresholds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5114334" y="1385545"/>
            <a:ext cx="3389586" cy="2642301"/>
            <a:chOff x="725214" y="3017520"/>
            <a:chExt cx="3389586" cy="2642301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740979" y="3017520"/>
              <a:ext cx="0" cy="261077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25214" y="5659821"/>
              <a:ext cx="3389586" cy="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740979" y="3236976"/>
              <a:ext cx="2422845" cy="24228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 rot="16200000">
            <a:off x="3957147" y="2508050"/>
            <a:ext cx="1854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Positive Rate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06662" y="3990009"/>
            <a:ext cx="1907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 Positive Rate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88883" y="2089648"/>
            <a:ext cx="2199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True Positive Rate = 2/ 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88883" y="2333488"/>
            <a:ext cx="2262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False Positive Rate = 1/2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990680"/>
              </p:ext>
            </p:extLst>
          </p:nvPr>
        </p:nvGraphicFramePr>
        <p:xfrm>
          <a:off x="388883" y="1137635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6416566" y="1798597"/>
            <a:ext cx="157655" cy="157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141" y="2264960"/>
            <a:ext cx="157655" cy="157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88883" y="3928965"/>
            <a:ext cx="2199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True Positive Rate = 0/ 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8883" y="4141280"/>
            <a:ext cx="21999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False Positive Rate = 0/2</a:t>
            </a:r>
          </a:p>
        </p:txBody>
      </p:sp>
      <p:sp>
        <p:nvSpPr>
          <p:cNvPr id="28" name="Oval 27"/>
          <p:cNvSpPr/>
          <p:nvPr/>
        </p:nvSpPr>
        <p:spPr>
          <a:xfrm>
            <a:off x="147141" y="4104279"/>
            <a:ext cx="157655" cy="15765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060731" y="3926943"/>
            <a:ext cx="157655" cy="15765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161591"/>
              </p:ext>
            </p:extLst>
          </p:nvPr>
        </p:nvGraphicFramePr>
        <p:xfrm>
          <a:off x="388883" y="2945425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195984"/>
              </p:ext>
            </p:extLst>
          </p:nvPr>
        </p:nvGraphicFramePr>
        <p:xfrm>
          <a:off x="352096" y="4768977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289035" y="5784041"/>
            <a:ext cx="2199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True Positive Rate = 3/ 3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89035" y="5996356"/>
            <a:ext cx="21999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False Positive Rate = 2/2</a:t>
            </a:r>
          </a:p>
        </p:txBody>
      </p:sp>
      <p:sp>
        <p:nvSpPr>
          <p:cNvPr id="34" name="Oval 33"/>
          <p:cNvSpPr/>
          <p:nvPr/>
        </p:nvSpPr>
        <p:spPr>
          <a:xfrm>
            <a:off x="147141" y="5959355"/>
            <a:ext cx="157655" cy="157656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483366" y="1478026"/>
            <a:ext cx="157655" cy="157656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cxnSpLocks/>
            <a:endCxn id="6" idx="1"/>
          </p:cNvCxnSpPr>
          <p:nvPr/>
        </p:nvCxnSpPr>
        <p:spPr>
          <a:xfrm flipV="1">
            <a:off x="5152571" y="1821685"/>
            <a:ext cx="1287083" cy="219877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cxnSpLocks/>
            <a:stCxn id="6" idx="0"/>
          </p:cNvCxnSpPr>
          <p:nvPr/>
        </p:nvCxnSpPr>
        <p:spPr>
          <a:xfrm flipV="1">
            <a:off x="6495394" y="1611086"/>
            <a:ext cx="1052035" cy="18751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487168" y="5907024"/>
            <a:ext cx="19128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Highly Sensitive not specific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511552" y="4029456"/>
            <a:ext cx="1669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Not sensitive or specific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23760" y="4329913"/>
            <a:ext cx="12827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*not proportional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724705" y="2168626"/>
            <a:ext cx="14183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More balanced, </a:t>
            </a:r>
          </a:p>
          <a:p>
            <a:r>
              <a:rPr lang="en-US" sz="1200" dirty="0">
                <a:solidFill>
                  <a:srgbClr val="FFC000"/>
                </a:solidFill>
              </a:rPr>
              <a:t>optimizing accuracy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DD0BD7-89B2-2449-8115-D731674CB44D}"/>
              </a:ext>
            </a:extLst>
          </p:cNvPr>
          <p:cNvSpPr txBox="1"/>
          <p:nvPr/>
        </p:nvSpPr>
        <p:spPr>
          <a:xfrm>
            <a:off x="7594170" y="1580824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1,1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E4FFED9-93ED-5B4D-94A7-D999DE154FD7}"/>
              </a:ext>
            </a:extLst>
          </p:cNvPr>
          <p:cNvSpPr txBox="1"/>
          <p:nvPr/>
        </p:nvSpPr>
        <p:spPr>
          <a:xfrm>
            <a:off x="5111860" y="4026973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0,0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BE32AA1-1F92-8843-86A6-B1304578CBCB}"/>
              </a:ext>
            </a:extLst>
          </p:cNvPr>
          <p:cNvSpPr txBox="1"/>
          <p:nvPr/>
        </p:nvSpPr>
        <p:spPr>
          <a:xfrm>
            <a:off x="6305228" y="1919203"/>
            <a:ext cx="570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.5, .66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C3DC7F5-D597-DA42-A137-1336E411C0F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5E3EEDA-412C-6E47-B510-4CDC7D0DE19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00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 animBg="1"/>
      <p:bldP spid="29" grpId="0" animBg="1"/>
      <p:bldP spid="32" grpId="0"/>
      <p:bldP spid="33" grpId="0"/>
      <p:bldP spid="34" grpId="0" animBg="1"/>
      <p:bldP spid="35" grpId="0" animBg="1"/>
      <p:bldP spid="8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Conceptually ROC &amp;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945931" y="2216632"/>
            <a:ext cx="3443189" cy="2607614"/>
            <a:chOff x="5060731" y="2468880"/>
            <a:chExt cx="3443189" cy="2607614"/>
          </a:xfrm>
        </p:grpSpPr>
        <p:grpSp>
          <p:nvGrpSpPr>
            <p:cNvPr id="16" name="Group 15"/>
            <p:cNvGrpSpPr/>
            <p:nvPr/>
          </p:nvGrpSpPr>
          <p:grpSpPr>
            <a:xfrm>
              <a:off x="5114334" y="2468880"/>
              <a:ext cx="3389586" cy="2550861"/>
              <a:chOff x="725214" y="3108960"/>
              <a:chExt cx="3389586" cy="2550861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740979" y="3108960"/>
                <a:ext cx="0" cy="2519330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725214" y="5659821"/>
                <a:ext cx="3389586" cy="0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 flipV="1">
                <a:off x="740979" y="3236976"/>
                <a:ext cx="2422845" cy="24228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Oval 5"/>
            <p:cNvSpPr/>
            <p:nvPr/>
          </p:nvSpPr>
          <p:spPr>
            <a:xfrm>
              <a:off x="6416566" y="2790492"/>
              <a:ext cx="157655" cy="1576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5060731" y="4918838"/>
              <a:ext cx="157655" cy="157656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7483366" y="2469921"/>
              <a:ext cx="157655" cy="157656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>
              <a:stCxn id="29" idx="0"/>
              <a:endCxn id="6" idx="1"/>
            </p:cNvCxnSpPr>
            <p:nvPr/>
          </p:nvCxnSpPr>
          <p:spPr>
            <a:xfrm flipV="1">
              <a:off x="5139559" y="2813580"/>
              <a:ext cx="1300095" cy="2105258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stCxn id="6" idx="0"/>
              <a:endCxn id="35" idx="1"/>
            </p:cNvCxnSpPr>
            <p:nvPr/>
          </p:nvCxnSpPr>
          <p:spPr>
            <a:xfrm flipV="1">
              <a:off x="6495394" y="2493009"/>
              <a:ext cx="1011060" cy="297483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4256690" y="3153104"/>
            <a:ext cx="3484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Diagonal Line: flipping a coin 50/50</a:t>
            </a:r>
          </a:p>
        </p:txBody>
      </p:sp>
      <p:cxnSp>
        <p:nvCxnSpPr>
          <p:cNvPr id="20" name="Curved Connector 19"/>
          <p:cNvCxnSpPr>
            <a:stCxn id="13" idx="1"/>
          </p:cNvCxnSpPr>
          <p:nvPr/>
        </p:nvCxnSpPr>
        <p:spPr>
          <a:xfrm rot="10800000">
            <a:off x="3216166" y="2648660"/>
            <a:ext cx="1040524" cy="689111"/>
          </a:xfrm>
          <a:prstGeom prst="curvedConnector3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314497" y="3636578"/>
            <a:ext cx="4340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“lift” better than random chance w/different cutoffs</a:t>
            </a:r>
          </a:p>
        </p:txBody>
      </p:sp>
      <p:sp>
        <p:nvSpPr>
          <p:cNvPr id="22" name="Right Brace 21"/>
          <p:cNvSpPr/>
          <p:nvPr/>
        </p:nvSpPr>
        <p:spPr>
          <a:xfrm>
            <a:off x="2617076" y="2490952"/>
            <a:ext cx="78827" cy="630620"/>
          </a:xfrm>
          <a:prstGeom prst="rightBrac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e 37"/>
          <p:cNvSpPr/>
          <p:nvPr/>
        </p:nvSpPr>
        <p:spPr>
          <a:xfrm>
            <a:off x="1933903" y="3132083"/>
            <a:ext cx="78827" cy="630620"/>
          </a:xfrm>
          <a:prstGeom prst="rightBrac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Curved Connector 38"/>
          <p:cNvCxnSpPr>
            <a:stCxn id="37" idx="1"/>
          </p:cNvCxnSpPr>
          <p:nvPr/>
        </p:nvCxnSpPr>
        <p:spPr>
          <a:xfrm rot="10800000">
            <a:off x="2822029" y="2790498"/>
            <a:ext cx="1492469" cy="1169247"/>
          </a:xfrm>
          <a:prstGeom prst="curvedConnector3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37" idx="1"/>
          </p:cNvCxnSpPr>
          <p:nvPr/>
        </p:nvCxnSpPr>
        <p:spPr>
          <a:xfrm rot="10800000">
            <a:off x="2207173" y="3452648"/>
            <a:ext cx="2107325" cy="507096"/>
          </a:xfrm>
          <a:prstGeom prst="curvedConnector3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93765" y="5659821"/>
            <a:ext cx="6942466" cy="441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 binary classification the AUC (area under the curve) is a KPI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78A014B-D4DB-9543-9BAF-025B41C61E5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483210A-4F74-704A-979D-2012AF55B40B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655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9EAEF-AC39-4F46-A876-835A218CE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8D9455-329F-447E-98A3-DD3FB1113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E_ElasticNetExample.R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96DF4-DEB8-4A32-97BF-72315D909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6BF0B2-5E54-4380-8ECC-7D4A0500B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122" name="Picture 2" descr="Image result for hospital  meme">
            <a:extLst>
              <a:ext uri="{FF2B5EF4-FFF2-40B4-BE49-F238E27FC236}">
                <a16:creationId xmlns:a16="http://schemas.microsoft.com/office/drawing/2014/main" id="{51CC7F37-F786-4DE2-91E8-A86E347DE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915" y="1815818"/>
            <a:ext cx="3276171" cy="322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CAAFB49-6457-3542-A9A6-A0274DD4E24B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861C8D8-E5BF-B147-9DC8-726AE0008BC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174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2205610034"/>
              </p:ext>
            </p:extLst>
          </p:nvPr>
        </p:nvGraphicFramePr>
        <p:xfrm>
          <a:off x="-58782" y="1371600"/>
          <a:ext cx="8639504" cy="4089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reality you would likely make an ensemble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B685B8-6D35-0545-82C6-0A4ECB1B6D5C}"/>
              </a:ext>
            </a:extLst>
          </p:cNvPr>
          <p:cNvSpPr txBox="1"/>
          <p:nvPr/>
        </p:nvSpPr>
        <p:spPr>
          <a:xfrm>
            <a:off x="3626608" y="1270861"/>
            <a:ext cx="143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Male/Female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6DBCB7-E410-1045-88E3-7D04B616EECD}"/>
              </a:ext>
            </a:extLst>
          </p:cNvPr>
          <p:cNvSpPr txBox="1"/>
          <p:nvPr/>
        </p:nvSpPr>
        <p:spPr>
          <a:xfrm>
            <a:off x="5328839" y="5204848"/>
            <a:ext cx="1259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Height, </a:t>
            </a:r>
            <a:r>
              <a:rPr lang="en-US" dirty="0" err="1"/>
              <a:t>wgt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06B7D8-B671-C847-854C-DF8BCA7C3A1C}"/>
              </a:ext>
            </a:extLst>
          </p:cNvPr>
          <p:cNvSpPr txBox="1"/>
          <p:nvPr/>
        </p:nvSpPr>
        <p:spPr>
          <a:xfrm>
            <a:off x="924737" y="5248761"/>
            <a:ext cx="2885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 notes “patient exhibits…”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39483E1-0ED0-EA47-ACDE-37851EA1FC6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690370C-FEC1-4E42-B83C-CE7B04DB2AD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886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F_ElasticNetExample_ensemble.R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26" name="Picture 2" descr="Image result for ensemble modeling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714" y="1296714"/>
            <a:ext cx="4264573" cy="4264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34CED0-1D9D-3C40-9D09-E553F7E2C14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00195A9-CED9-EE4E-8EAB-C306F34BD8B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7061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Case: Document Classification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16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4EDA9D-6916-D74F-A79A-47081FB903E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915E45-3409-0444-BBA5-B14FA0F33766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circuit board&#10;&#10;Description automatically generated">
            <a:extLst>
              <a:ext uri="{FF2B5EF4-FFF2-40B4-BE49-F238E27FC236}">
                <a16:creationId xmlns:a16="http://schemas.microsoft.com/office/drawing/2014/main" id="{9DBBBC08-D224-8145-B495-C93B9BC59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28" y="1694688"/>
            <a:ext cx="8006929" cy="40599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56EA4-0696-B74D-AB48-9D1742EE53A8}"/>
              </a:ext>
            </a:extLst>
          </p:cNvPr>
          <p:cNvSpPr txBox="1"/>
          <p:nvPr/>
        </p:nvSpPr>
        <p:spPr>
          <a:xfrm>
            <a:off x="324637" y="997058"/>
            <a:ext cx="5183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THE INSTRUCTIONS IN THE REPO.</a:t>
            </a:r>
          </a:p>
          <a:p>
            <a:r>
              <a:rPr lang="en-US" dirty="0"/>
              <a:t>Email Questions to </a:t>
            </a:r>
            <a:r>
              <a:rPr lang="en-US" dirty="0" err="1"/>
              <a:t>edwardkwartler@fas.Harvard.edu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860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B22776-A38F-49A5-BB26-5D9674C1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988D48-8216-465C-83C2-8A7495E78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 Readmissions is a 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D156DB-1790-45BC-B356-942101765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E6CFE-F5DD-4A8C-A9F2-13B5C9079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6124" y="2238704"/>
            <a:ext cx="86552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$41B spent annually treating patients within 30 days of their initial discharge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Government programs Medicare/Medicaid fine hospitals for readmissions driving up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Additional patient hardship, stress &amp; strain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E7E0CE9-7483-B24A-A9C1-2D7C5E09BC3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A2EE27-3E52-BD4E-AA58-853A6E6E8B0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98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B1F80-EF41-45DF-94B5-1A90D613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13627B-A987-4678-9B2D-D1DBC63C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Ridge Regression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B1935-7795-420A-BE49-6F7ADB60F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A5F67-E6FE-4028-BE8E-4AF0FCCAD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2758" y="1019492"/>
            <a:ext cx="85501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Ridge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With high variance data (few data points or in our case sparse language) we introduce a bias when fitting a 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Increasing Bias will decrease the accuracy of the least squared line fit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Increasing Bias will reduce the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Instead of minimizing squared error: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Minimizes sum of squared errors  </a:t>
            </a:r>
            <a:r>
              <a:rPr lang="en-US" sz="1400" b="1" dirty="0"/>
              <a:t>+ (“lambda” * slope^2)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slope^2 = penalty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Lambda = severity of penalty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“L2” penalty: alpha = 0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567559" y="4430110"/>
            <a:ext cx="0" cy="163961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83324" y="6101255"/>
            <a:ext cx="260131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930165" y="4713890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264979" y="5244662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14855" y="4635062"/>
            <a:ext cx="2869324" cy="1245476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4138" y="4020206"/>
            <a:ext cx="2978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Ordinary Least </a:t>
            </a:r>
            <a:r>
              <a:rPr lang="en-US" u="sng" dirty="0" err="1"/>
              <a:t>Sq</a:t>
            </a:r>
            <a:r>
              <a:rPr lang="en-US" u="sng" dirty="0"/>
              <a:t> Fit = 0 Error</a:t>
            </a:r>
          </a:p>
        </p:txBody>
      </p:sp>
      <p:sp>
        <p:nvSpPr>
          <p:cNvPr id="31" name="Oval 30"/>
          <p:cNvSpPr/>
          <p:nvPr/>
        </p:nvSpPr>
        <p:spPr>
          <a:xfrm>
            <a:off x="3016468" y="5065986"/>
            <a:ext cx="268014" cy="26801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2727434" y="5060731"/>
            <a:ext cx="8467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Test Data Pt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D773978-06F2-5248-B6CB-F22EC48C78E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D1B3900-094A-3C47-95EA-C386E372381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97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1" grpId="0" animBg="1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B1F80-EF41-45DF-94B5-1A90D613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13627B-A987-4678-9B2D-D1DBC63C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Ridge Regression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B1935-7795-420A-BE49-6F7ADB60F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A5F67-E6FE-4028-BE8E-4AF0FCCAD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2758" y="1019492"/>
            <a:ext cx="85501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Ridge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With high variance data (few data points or in our case sparse language) we introduce a bias when fitting a 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Increasing Bias will decrease the accuracy of the least squared line fit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Increasing Bias will reduce the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Instead of minimizing squared error: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Minimizes sum of squared errors  </a:t>
            </a:r>
            <a:r>
              <a:rPr lang="en-US" sz="1400" b="1" dirty="0"/>
              <a:t>+ (“lambda” * slope^2)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slope^2 = penalty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Lambda = severity of penalty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“L2” penalty: alpha = 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6522" y="3589544"/>
            <a:ext cx="3946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Biased Fit generalizes to new data points better therefore less variance</a:t>
            </a:r>
          </a:p>
        </p:txBody>
      </p:sp>
      <p:cxnSp>
        <p:nvCxnSpPr>
          <p:cNvPr id="35" name="Straight Connector 34"/>
          <p:cNvCxnSpPr/>
          <p:nvPr/>
        </p:nvCxnSpPr>
        <p:spPr>
          <a:xfrm>
            <a:off x="572993" y="4440620"/>
            <a:ext cx="0" cy="163961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88758" y="6111765"/>
            <a:ext cx="260131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935599" y="4724400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270413" y="5255172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021902" y="5076496"/>
            <a:ext cx="268014" cy="26801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732868" y="5071241"/>
            <a:ext cx="8467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Test Data Pt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657075" y="4918841"/>
            <a:ext cx="2932386" cy="53602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D773978-06F2-5248-B6CB-F22EC48C78E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FCCE2-4D9C-0E48-B1E5-74E4CC75000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4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40" grpId="0" animBg="1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B1F80-EF41-45DF-94B5-1A90D613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13627B-A987-4678-9B2D-D1DBC63C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Lasso Regression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B1935-7795-420A-BE49-6F7ADB60F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A5F67-E6FE-4028-BE8E-4AF0FCCAD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8013" y="979985"/>
            <a:ext cx="799674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LASSO – Least Absolute Shrinkage Selection Operator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Sum of beta coefficients  less than a fixed amount, forcing some coefficients to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Instead of minimizing squared error: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Minimizes sum of squared errors  + (“lambda” * </a:t>
            </a:r>
            <a:r>
              <a:rPr lang="en-US" b="1" dirty="0"/>
              <a:t>|slope|)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|slope| </a:t>
            </a:r>
            <a:r>
              <a:rPr lang="en-US" dirty="0"/>
              <a:t>= penalty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Lambda = severity of penalty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“L1” penalty: alpha = 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9277" y="3380162"/>
            <a:ext cx="3925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lambda will reduce slope to 0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607709" y="4385756"/>
            <a:ext cx="0" cy="163961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23474" y="6056901"/>
            <a:ext cx="260131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970315" y="4669536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305129" y="5200308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655005" y="4590708"/>
            <a:ext cx="2984938" cy="128226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3056618" y="5021632"/>
            <a:ext cx="268014" cy="26801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767584" y="5016377"/>
            <a:ext cx="8467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Test Data Pt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697887" y="4979801"/>
            <a:ext cx="3051153" cy="49399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520236" y="3444651"/>
            <a:ext cx="4480559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If the penalty is high enough, the bias is increased &amp; some betas will have 0 slope, </a:t>
            </a:r>
            <a:r>
              <a:rPr lang="en-US" dirty="0" err="1">
                <a:solidFill>
                  <a:schemeClr val="bg1"/>
                </a:solidFill>
              </a:rPr>
              <a:t>ie</a:t>
            </a:r>
            <a:r>
              <a:rPr lang="en-US" dirty="0">
                <a:solidFill>
                  <a:schemeClr val="bg1"/>
                </a:solidFill>
              </a:rPr>
              <a:t> no impact on the model (beta = 0 * </a:t>
            </a:r>
            <a:r>
              <a:rPr lang="en-US" dirty="0" err="1">
                <a:solidFill>
                  <a:schemeClr val="bg1"/>
                </a:solidFill>
              </a:rPr>
              <a:t>xValue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25" name="Straight Arrow Connector 24"/>
          <p:cNvCxnSpPr>
            <a:cxnSpLocks/>
            <a:endCxn id="23" idx="1"/>
          </p:cNvCxnSpPr>
          <p:nvPr/>
        </p:nvCxnSpPr>
        <p:spPr>
          <a:xfrm flipV="1">
            <a:off x="3781586" y="3906316"/>
            <a:ext cx="738650" cy="11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09A12C4-EB36-1443-9AD3-B80D5054207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1131A34-E268-FC42-9A39-092550D1BB1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895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B1F80-EF41-45DF-94B5-1A90D613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13627B-A987-4678-9B2D-D1DBC63C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Lasso/Ridge Regression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B1935-7795-420A-BE49-6F7ADB60F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A5F67-E6FE-4028-BE8E-4AF0FCCAD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19362" y="1203420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LASSO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95580" y="1446931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(“lambda” * |slope|)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6105" y="1446932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(“lambda” * slope^2)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40280" y="1907821"/>
            <a:ext cx="3925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lambda will reduce slope to 0 for some variables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7972" y="1845828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lambda will shrink slopes but not remove them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169E5C-F007-D74C-804B-003634D374BD}"/>
              </a:ext>
            </a:extLst>
          </p:cNvPr>
          <p:cNvGrpSpPr/>
          <p:nvPr/>
        </p:nvGrpSpPr>
        <p:grpSpPr>
          <a:xfrm>
            <a:off x="607709" y="2804930"/>
            <a:ext cx="3032234" cy="1671145"/>
            <a:chOff x="607709" y="4385756"/>
            <a:chExt cx="3032234" cy="16711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7709" y="4385756"/>
              <a:ext cx="0" cy="1639614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23474" y="6056901"/>
              <a:ext cx="2601310" cy="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970315" y="4669536"/>
              <a:ext cx="268014" cy="268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305129" y="5200308"/>
              <a:ext cx="268014" cy="268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655005" y="4590708"/>
              <a:ext cx="2984938" cy="128226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3056618" y="5021632"/>
              <a:ext cx="268014" cy="268014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767584" y="5016377"/>
              <a:ext cx="84670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Test Data Pt</a:t>
              </a: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691791" y="4863977"/>
              <a:ext cx="2932386" cy="536028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5A8B3B8D-E2B3-624E-9E81-25A998CF156D}"/>
              </a:ext>
            </a:extLst>
          </p:cNvPr>
          <p:cNvSpPr txBox="1"/>
          <p:nvPr/>
        </p:nvSpPr>
        <p:spPr>
          <a:xfrm>
            <a:off x="931857" y="1203420"/>
            <a:ext cx="715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Ridge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37E617C-18AA-264B-9A32-74C16C022405}"/>
              </a:ext>
            </a:extLst>
          </p:cNvPr>
          <p:cNvGrpSpPr/>
          <p:nvPr/>
        </p:nvGrpSpPr>
        <p:grpSpPr>
          <a:xfrm>
            <a:off x="5378604" y="2910835"/>
            <a:ext cx="3141331" cy="1671145"/>
            <a:chOff x="5378604" y="3670251"/>
            <a:chExt cx="3141331" cy="1671145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0609E7B-F88B-2941-BF5D-7C5D14DAF9D8}"/>
                </a:ext>
              </a:extLst>
            </p:cNvPr>
            <p:cNvCxnSpPr/>
            <p:nvPr/>
          </p:nvCxnSpPr>
          <p:spPr>
            <a:xfrm>
              <a:off x="5378604" y="3670251"/>
              <a:ext cx="0" cy="1639614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D9B5DCE-4777-BA4D-8FB5-10BB5244AB0D}"/>
                </a:ext>
              </a:extLst>
            </p:cNvPr>
            <p:cNvCxnSpPr/>
            <p:nvPr/>
          </p:nvCxnSpPr>
          <p:spPr>
            <a:xfrm>
              <a:off x="5394369" y="5341396"/>
              <a:ext cx="2601310" cy="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C7AE3ED-A362-B944-8A1B-C8647532E85B}"/>
                </a:ext>
              </a:extLst>
            </p:cNvPr>
            <p:cNvSpPr/>
            <p:nvPr/>
          </p:nvSpPr>
          <p:spPr>
            <a:xfrm>
              <a:off x="5741210" y="3954031"/>
              <a:ext cx="268014" cy="268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11664E4-50D0-CF40-B455-8A1DB770CA78}"/>
                </a:ext>
              </a:extLst>
            </p:cNvPr>
            <p:cNvSpPr/>
            <p:nvPr/>
          </p:nvSpPr>
          <p:spPr>
            <a:xfrm>
              <a:off x="7076024" y="4484803"/>
              <a:ext cx="268014" cy="268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DD6EF33-DB5E-4246-892C-CA3E462F9CA0}"/>
                </a:ext>
              </a:extLst>
            </p:cNvPr>
            <p:cNvCxnSpPr/>
            <p:nvPr/>
          </p:nvCxnSpPr>
          <p:spPr>
            <a:xfrm>
              <a:off x="5425900" y="3875203"/>
              <a:ext cx="2984938" cy="128226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1E422E3-CE40-9B49-8292-3BB61F4A158E}"/>
                </a:ext>
              </a:extLst>
            </p:cNvPr>
            <p:cNvSpPr/>
            <p:nvPr/>
          </p:nvSpPr>
          <p:spPr>
            <a:xfrm>
              <a:off x="7827513" y="4306127"/>
              <a:ext cx="268014" cy="268014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91EEC6B-360E-5E4E-8C1A-C56FEF29C4EA}"/>
                </a:ext>
              </a:extLst>
            </p:cNvPr>
            <p:cNvSpPr txBox="1"/>
            <p:nvPr/>
          </p:nvSpPr>
          <p:spPr>
            <a:xfrm>
              <a:off x="7538479" y="4300872"/>
              <a:ext cx="84670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Test Data Pt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3E7C3B0-ADA8-BA47-AD94-9313FEC275D1}"/>
                </a:ext>
              </a:extLst>
            </p:cNvPr>
            <p:cNvCxnSpPr/>
            <p:nvPr/>
          </p:nvCxnSpPr>
          <p:spPr>
            <a:xfrm>
              <a:off x="5468782" y="4264296"/>
              <a:ext cx="3051153" cy="49399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A9E9F9AE-690E-3E4D-8D35-1EBC3B673343}"/>
              </a:ext>
            </a:extLst>
          </p:cNvPr>
          <p:cNvSpPr/>
          <p:nvPr/>
        </p:nvSpPr>
        <p:spPr>
          <a:xfrm>
            <a:off x="356462" y="5470902"/>
            <a:ext cx="6602278" cy="588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 both cases, the algorithm will try multiple lambda for you and choose the best one that maintains reasonable accuracy but has the highest penalty.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67F3B65-456C-CB4D-96EF-A05B64D163F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3607145-FB1A-FA47-A23E-C580F69E6C7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67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BA9DE6-3EE3-4485-A9AB-D058E33ED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443A4F-FBD6-4F42-BFF8-8F4DE125D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Matching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24CF68-A7CB-43D7-9D1B-B883D62E7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F7682-34A6-48C8-97CC-C2D3BD2B37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78334" y="1119345"/>
            <a:ext cx="7587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set will have a vocabulary of X terms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records &amp; test set could have less than full X terms and/or new terms Y</a:t>
            </a:r>
          </a:p>
        </p:txBody>
      </p:sp>
      <p:sp>
        <p:nvSpPr>
          <p:cNvPr id="7" name="Rectangle 6"/>
          <p:cNvSpPr/>
          <p:nvPr/>
        </p:nvSpPr>
        <p:spPr>
          <a:xfrm>
            <a:off x="93765" y="4249476"/>
            <a:ext cx="9002110" cy="441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 model will expect the same matrix X-variables </a:t>
            </a:r>
            <a:r>
              <a:rPr lang="en-US" sz="1600" dirty="0" err="1"/>
              <a:t>ie</a:t>
            </a:r>
            <a:r>
              <a:rPr lang="en-US" sz="1600" dirty="0"/>
              <a:t> same number of columns as the training set.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414789" y="1845287"/>
            <a:ext cx="2277931" cy="1910251"/>
            <a:chOff x="1004876" y="2701168"/>
            <a:chExt cx="2277931" cy="1910251"/>
          </a:xfrm>
        </p:grpSpPr>
        <p:grpSp>
          <p:nvGrpSpPr>
            <p:cNvPr id="18" name="Group 17"/>
            <p:cNvGrpSpPr/>
            <p:nvPr/>
          </p:nvGrpSpPr>
          <p:grpSpPr>
            <a:xfrm>
              <a:off x="1027118" y="3276605"/>
              <a:ext cx="2233446" cy="1334814"/>
              <a:chOff x="2112580" y="2995449"/>
              <a:chExt cx="2233446" cy="1334814"/>
            </a:xfrm>
          </p:grpSpPr>
          <p:sp>
            <p:nvSpPr>
              <p:cNvPr id="13" name="Freeform 12"/>
              <p:cNvSpPr/>
              <p:nvPr/>
            </p:nvSpPr>
            <p:spPr>
              <a:xfrm>
                <a:off x="3021723" y="3183391"/>
                <a:ext cx="415161" cy="958933"/>
              </a:xfrm>
              <a:custGeom>
                <a:avLst/>
                <a:gdLst>
                  <a:gd name="connsiteX0" fmla="*/ 213950 w 415161"/>
                  <a:gd name="connsiteY0" fmla="*/ 0 h 958933"/>
                  <a:gd name="connsiteX1" fmla="*/ 221221 w 415161"/>
                  <a:gd name="connsiteY1" fmla="*/ 5999 h 958933"/>
                  <a:gd name="connsiteX2" fmla="*/ 415161 w 415161"/>
                  <a:gd name="connsiteY2" fmla="*/ 474211 h 958933"/>
                  <a:gd name="connsiteX3" fmla="*/ 221221 w 415161"/>
                  <a:gd name="connsiteY3" fmla="*/ 942423 h 958933"/>
                  <a:gd name="connsiteX4" fmla="*/ 201212 w 415161"/>
                  <a:gd name="connsiteY4" fmla="*/ 958933 h 958933"/>
                  <a:gd name="connsiteX5" fmla="*/ 193940 w 415161"/>
                  <a:gd name="connsiteY5" fmla="*/ 952933 h 958933"/>
                  <a:gd name="connsiteX6" fmla="*/ 0 w 415161"/>
                  <a:gd name="connsiteY6" fmla="*/ 484721 h 958933"/>
                  <a:gd name="connsiteX7" fmla="*/ 193940 w 415161"/>
                  <a:gd name="connsiteY7" fmla="*/ 16509 h 958933"/>
                  <a:gd name="connsiteX8" fmla="*/ 213950 w 415161"/>
                  <a:gd name="connsiteY8" fmla="*/ 0 h 958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5161" h="958933">
                    <a:moveTo>
                      <a:pt x="213950" y="0"/>
                    </a:moveTo>
                    <a:lnTo>
                      <a:pt x="221221" y="5999"/>
                    </a:lnTo>
                    <a:cubicBezTo>
                      <a:pt x="341047" y="125825"/>
                      <a:pt x="415161" y="291363"/>
                      <a:pt x="415161" y="474211"/>
                    </a:cubicBezTo>
                    <a:cubicBezTo>
                      <a:pt x="415161" y="657059"/>
                      <a:pt x="341047" y="822597"/>
                      <a:pt x="221221" y="942423"/>
                    </a:cubicBezTo>
                    <a:lnTo>
                      <a:pt x="201212" y="958933"/>
                    </a:lnTo>
                    <a:lnTo>
                      <a:pt x="193940" y="952933"/>
                    </a:lnTo>
                    <a:cubicBezTo>
                      <a:pt x="74114" y="833107"/>
                      <a:pt x="0" y="667569"/>
                      <a:pt x="0" y="484721"/>
                    </a:cubicBezTo>
                    <a:cubicBezTo>
                      <a:pt x="0" y="301873"/>
                      <a:pt x="74114" y="136335"/>
                      <a:pt x="193940" y="16509"/>
                    </a:cubicBezTo>
                    <a:lnTo>
                      <a:pt x="21395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Freeform 11"/>
              <p:cNvSpPr/>
              <p:nvPr/>
            </p:nvSpPr>
            <p:spPr>
              <a:xfrm>
                <a:off x="2112580" y="2995449"/>
                <a:ext cx="1123093" cy="1324304"/>
              </a:xfrm>
              <a:custGeom>
                <a:avLst/>
                <a:gdLst>
                  <a:gd name="connsiteX0" fmla="*/ 662152 w 1123093"/>
                  <a:gd name="connsiteY0" fmla="*/ 0 h 1324304"/>
                  <a:gd name="connsiteX1" fmla="*/ 1032367 w 1123093"/>
                  <a:gd name="connsiteY1" fmla="*/ 113085 h 1324304"/>
                  <a:gd name="connsiteX2" fmla="*/ 1123093 w 1123093"/>
                  <a:gd name="connsiteY2" fmla="*/ 187941 h 1324304"/>
                  <a:gd name="connsiteX3" fmla="*/ 1103083 w 1123093"/>
                  <a:gd name="connsiteY3" fmla="*/ 204450 h 1324304"/>
                  <a:gd name="connsiteX4" fmla="*/ 909143 w 1123093"/>
                  <a:gd name="connsiteY4" fmla="*/ 672662 h 1324304"/>
                  <a:gd name="connsiteX5" fmla="*/ 1103083 w 1123093"/>
                  <a:gd name="connsiteY5" fmla="*/ 1140874 h 1324304"/>
                  <a:gd name="connsiteX6" fmla="*/ 1110355 w 1123093"/>
                  <a:gd name="connsiteY6" fmla="*/ 1146874 h 1324304"/>
                  <a:gd name="connsiteX7" fmla="*/ 1032367 w 1123093"/>
                  <a:gd name="connsiteY7" fmla="*/ 1211219 h 1324304"/>
                  <a:gd name="connsiteX8" fmla="*/ 662152 w 1123093"/>
                  <a:gd name="connsiteY8" fmla="*/ 1324304 h 1324304"/>
                  <a:gd name="connsiteX9" fmla="*/ 0 w 1123093"/>
                  <a:gd name="connsiteY9" fmla="*/ 662152 h 1324304"/>
                  <a:gd name="connsiteX10" fmla="*/ 662152 w 1123093"/>
                  <a:gd name="connsiteY10" fmla="*/ 0 h 13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3093" h="1324304">
                    <a:moveTo>
                      <a:pt x="662152" y="0"/>
                    </a:moveTo>
                    <a:cubicBezTo>
                      <a:pt x="799288" y="0"/>
                      <a:pt x="926687" y="41689"/>
                      <a:pt x="1032367" y="113085"/>
                    </a:cubicBezTo>
                    <a:lnTo>
                      <a:pt x="1123093" y="187941"/>
                    </a:lnTo>
                    <a:lnTo>
                      <a:pt x="1103083" y="204450"/>
                    </a:lnTo>
                    <a:cubicBezTo>
                      <a:pt x="983257" y="324276"/>
                      <a:pt x="909143" y="489814"/>
                      <a:pt x="909143" y="672662"/>
                    </a:cubicBezTo>
                    <a:cubicBezTo>
                      <a:pt x="909143" y="855510"/>
                      <a:pt x="983257" y="1021048"/>
                      <a:pt x="1103083" y="1140874"/>
                    </a:cubicBezTo>
                    <a:lnTo>
                      <a:pt x="1110355" y="1146874"/>
                    </a:lnTo>
                    <a:lnTo>
                      <a:pt x="1032367" y="1211219"/>
                    </a:lnTo>
                    <a:cubicBezTo>
                      <a:pt x="926687" y="1282615"/>
                      <a:pt x="799288" y="1324304"/>
                      <a:pt x="662152" y="1324304"/>
                    </a:cubicBezTo>
                    <a:cubicBezTo>
                      <a:pt x="296456" y="1324304"/>
                      <a:pt x="0" y="1027848"/>
                      <a:pt x="0" y="662152"/>
                    </a:cubicBezTo>
                    <a:cubicBezTo>
                      <a:pt x="0" y="296456"/>
                      <a:pt x="296456" y="0"/>
                      <a:pt x="662152" y="0"/>
                    </a:cubicBezTo>
                    <a:close/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Freeform 10"/>
              <p:cNvSpPr/>
              <p:nvPr/>
            </p:nvSpPr>
            <p:spPr>
              <a:xfrm>
                <a:off x="3222934" y="3005959"/>
                <a:ext cx="1123092" cy="1324304"/>
              </a:xfrm>
              <a:custGeom>
                <a:avLst/>
                <a:gdLst>
                  <a:gd name="connsiteX0" fmla="*/ 460940 w 1123092"/>
                  <a:gd name="connsiteY0" fmla="*/ 0 h 1324304"/>
                  <a:gd name="connsiteX1" fmla="*/ 1123092 w 1123092"/>
                  <a:gd name="connsiteY1" fmla="*/ 662152 h 1324304"/>
                  <a:gd name="connsiteX2" fmla="*/ 460940 w 1123092"/>
                  <a:gd name="connsiteY2" fmla="*/ 1324304 h 1324304"/>
                  <a:gd name="connsiteX3" fmla="*/ 90725 w 1123092"/>
                  <a:gd name="connsiteY3" fmla="*/ 1211219 h 1324304"/>
                  <a:gd name="connsiteX4" fmla="*/ 0 w 1123092"/>
                  <a:gd name="connsiteY4" fmla="*/ 1136364 h 1324304"/>
                  <a:gd name="connsiteX5" fmla="*/ 20009 w 1123092"/>
                  <a:gd name="connsiteY5" fmla="*/ 1119854 h 1324304"/>
                  <a:gd name="connsiteX6" fmla="*/ 213949 w 1123092"/>
                  <a:gd name="connsiteY6" fmla="*/ 651642 h 1324304"/>
                  <a:gd name="connsiteX7" fmla="*/ 20009 w 1123092"/>
                  <a:gd name="connsiteY7" fmla="*/ 183430 h 1324304"/>
                  <a:gd name="connsiteX8" fmla="*/ 12738 w 1123092"/>
                  <a:gd name="connsiteY8" fmla="*/ 177431 h 1324304"/>
                  <a:gd name="connsiteX9" fmla="*/ 90725 w 1123092"/>
                  <a:gd name="connsiteY9" fmla="*/ 113085 h 1324304"/>
                  <a:gd name="connsiteX10" fmla="*/ 460940 w 1123092"/>
                  <a:gd name="connsiteY10" fmla="*/ 0 h 13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3092" h="1324304">
                    <a:moveTo>
                      <a:pt x="460940" y="0"/>
                    </a:moveTo>
                    <a:cubicBezTo>
                      <a:pt x="826636" y="0"/>
                      <a:pt x="1123092" y="296456"/>
                      <a:pt x="1123092" y="662152"/>
                    </a:cubicBezTo>
                    <a:cubicBezTo>
                      <a:pt x="1123092" y="1027848"/>
                      <a:pt x="826636" y="1324304"/>
                      <a:pt x="460940" y="1324304"/>
                    </a:cubicBezTo>
                    <a:cubicBezTo>
                      <a:pt x="323804" y="1324304"/>
                      <a:pt x="196405" y="1282615"/>
                      <a:pt x="90725" y="1211219"/>
                    </a:cubicBezTo>
                    <a:lnTo>
                      <a:pt x="0" y="1136364"/>
                    </a:lnTo>
                    <a:lnTo>
                      <a:pt x="20009" y="1119854"/>
                    </a:lnTo>
                    <a:cubicBezTo>
                      <a:pt x="139835" y="1000028"/>
                      <a:pt x="213949" y="834490"/>
                      <a:pt x="213949" y="651642"/>
                    </a:cubicBezTo>
                    <a:cubicBezTo>
                      <a:pt x="213949" y="468794"/>
                      <a:pt x="139835" y="303256"/>
                      <a:pt x="20009" y="183430"/>
                    </a:cubicBezTo>
                    <a:lnTo>
                      <a:pt x="12738" y="177431"/>
                    </a:lnTo>
                    <a:lnTo>
                      <a:pt x="90725" y="113085"/>
                    </a:lnTo>
                    <a:cubicBezTo>
                      <a:pt x="196405" y="41689"/>
                      <a:pt x="323804" y="0"/>
                      <a:pt x="460940" y="0"/>
                    </a:cubicBezTo>
                    <a:close/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1004876" y="2701168"/>
              <a:ext cx="22779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Identify terms in new </a:t>
              </a:r>
            </a:p>
            <a:p>
              <a:pPr algn="ctr"/>
              <a:r>
                <a:rPr lang="en-US" sz="1200" dirty="0"/>
                <a:t>records shared in the training set.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496921" y="1845287"/>
            <a:ext cx="2233446" cy="1910251"/>
            <a:chOff x="5087008" y="2701168"/>
            <a:chExt cx="2233446" cy="1910251"/>
          </a:xfrm>
        </p:grpSpPr>
        <p:grpSp>
          <p:nvGrpSpPr>
            <p:cNvPr id="17" name="Group 16"/>
            <p:cNvGrpSpPr/>
            <p:nvPr/>
          </p:nvGrpSpPr>
          <p:grpSpPr>
            <a:xfrm>
              <a:off x="5087008" y="3276605"/>
              <a:ext cx="2233446" cy="1334814"/>
              <a:chOff x="5087008" y="2927132"/>
              <a:chExt cx="2233446" cy="1334814"/>
            </a:xfrm>
          </p:grpSpPr>
          <p:sp>
            <p:nvSpPr>
              <p:cNvPr id="14" name="Freeform 13"/>
              <p:cNvSpPr/>
              <p:nvPr/>
            </p:nvSpPr>
            <p:spPr>
              <a:xfrm>
                <a:off x="5996151" y="3115074"/>
                <a:ext cx="415161" cy="958933"/>
              </a:xfrm>
              <a:custGeom>
                <a:avLst/>
                <a:gdLst>
                  <a:gd name="connsiteX0" fmla="*/ 213950 w 415161"/>
                  <a:gd name="connsiteY0" fmla="*/ 0 h 958933"/>
                  <a:gd name="connsiteX1" fmla="*/ 221221 w 415161"/>
                  <a:gd name="connsiteY1" fmla="*/ 5999 h 958933"/>
                  <a:gd name="connsiteX2" fmla="*/ 415161 w 415161"/>
                  <a:gd name="connsiteY2" fmla="*/ 474211 h 958933"/>
                  <a:gd name="connsiteX3" fmla="*/ 221221 w 415161"/>
                  <a:gd name="connsiteY3" fmla="*/ 942423 h 958933"/>
                  <a:gd name="connsiteX4" fmla="*/ 201212 w 415161"/>
                  <a:gd name="connsiteY4" fmla="*/ 958933 h 958933"/>
                  <a:gd name="connsiteX5" fmla="*/ 193940 w 415161"/>
                  <a:gd name="connsiteY5" fmla="*/ 952933 h 958933"/>
                  <a:gd name="connsiteX6" fmla="*/ 0 w 415161"/>
                  <a:gd name="connsiteY6" fmla="*/ 484721 h 958933"/>
                  <a:gd name="connsiteX7" fmla="*/ 193940 w 415161"/>
                  <a:gd name="connsiteY7" fmla="*/ 16509 h 958933"/>
                  <a:gd name="connsiteX8" fmla="*/ 213950 w 415161"/>
                  <a:gd name="connsiteY8" fmla="*/ 0 h 958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5161" h="958933">
                    <a:moveTo>
                      <a:pt x="213950" y="0"/>
                    </a:moveTo>
                    <a:lnTo>
                      <a:pt x="221221" y="5999"/>
                    </a:lnTo>
                    <a:cubicBezTo>
                      <a:pt x="341047" y="125825"/>
                      <a:pt x="415161" y="291363"/>
                      <a:pt x="415161" y="474211"/>
                    </a:cubicBezTo>
                    <a:cubicBezTo>
                      <a:pt x="415161" y="657059"/>
                      <a:pt x="341047" y="822597"/>
                      <a:pt x="221221" y="942423"/>
                    </a:cubicBezTo>
                    <a:lnTo>
                      <a:pt x="201212" y="958933"/>
                    </a:lnTo>
                    <a:lnTo>
                      <a:pt x="193940" y="952933"/>
                    </a:lnTo>
                    <a:cubicBezTo>
                      <a:pt x="74114" y="833107"/>
                      <a:pt x="0" y="667569"/>
                      <a:pt x="0" y="484721"/>
                    </a:cubicBezTo>
                    <a:cubicBezTo>
                      <a:pt x="0" y="301873"/>
                      <a:pt x="74114" y="136335"/>
                      <a:pt x="193940" y="16509"/>
                    </a:cubicBezTo>
                    <a:lnTo>
                      <a:pt x="21395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5087008" y="2927132"/>
                <a:ext cx="1123093" cy="1324304"/>
              </a:xfrm>
              <a:custGeom>
                <a:avLst/>
                <a:gdLst>
                  <a:gd name="connsiteX0" fmla="*/ 662152 w 1123093"/>
                  <a:gd name="connsiteY0" fmla="*/ 0 h 1324304"/>
                  <a:gd name="connsiteX1" fmla="*/ 1032367 w 1123093"/>
                  <a:gd name="connsiteY1" fmla="*/ 113085 h 1324304"/>
                  <a:gd name="connsiteX2" fmla="*/ 1123093 w 1123093"/>
                  <a:gd name="connsiteY2" fmla="*/ 187941 h 1324304"/>
                  <a:gd name="connsiteX3" fmla="*/ 1103083 w 1123093"/>
                  <a:gd name="connsiteY3" fmla="*/ 204450 h 1324304"/>
                  <a:gd name="connsiteX4" fmla="*/ 909143 w 1123093"/>
                  <a:gd name="connsiteY4" fmla="*/ 672662 h 1324304"/>
                  <a:gd name="connsiteX5" fmla="*/ 1103083 w 1123093"/>
                  <a:gd name="connsiteY5" fmla="*/ 1140874 h 1324304"/>
                  <a:gd name="connsiteX6" fmla="*/ 1110355 w 1123093"/>
                  <a:gd name="connsiteY6" fmla="*/ 1146874 h 1324304"/>
                  <a:gd name="connsiteX7" fmla="*/ 1032367 w 1123093"/>
                  <a:gd name="connsiteY7" fmla="*/ 1211219 h 1324304"/>
                  <a:gd name="connsiteX8" fmla="*/ 662152 w 1123093"/>
                  <a:gd name="connsiteY8" fmla="*/ 1324304 h 1324304"/>
                  <a:gd name="connsiteX9" fmla="*/ 0 w 1123093"/>
                  <a:gd name="connsiteY9" fmla="*/ 662152 h 1324304"/>
                  <a:gd name="connsiteX10" fmla="*/ 662152 w 1123093"/>
                  <a:gd name="connsiteY10" fmla="*/ 0 h 13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3093" h="1324304">
                    <a:moveTo>
                      <a:pt x="662152" y="0"/>
                    </a:moveTo>
                    <a:cubicBezTo>
                      <a:pt x="799288" y="0"/>
                      <a:pt x="926687" y="41689"/>
                      <a:pt x="1032367" y="113085"/>
                    </a:cubicBezTo>
                    <a:lnTo>
                      <a:pt x="1123093" y="187941"/>
                    </a:lnTo>
                    <a:lnTo>
                      <a:pt x="1103083" y="204450"/>
                    </a:lnTo>
                    <a:cubicBezTo>
                      <a:pt x="983257" y="324276"/>
                      <a:pt x="909143" y="489814"/>
                      <a:pt x="909143" y="672662"/>
                    </a:cubicBezTo>
                    <a:cubicBezTo>
                      <a:pt x="909143" y="855510"/>
                      <a:pt x="983257" y="1021048"/>
                      <a:pt x="1103083" y="1140874"/>
                    </a:cubicBezTo>
                    <a:lnTo>
                      <a:pt x="1110355" y="1146874"/>
                    </a:lnTo>
                    <a:lnTo>
                      <a:pt x="1032367" y="1211219"/>
                    </a:lnTo>
                    <a:cubicBezTo>
                      <a:pt x="926687" y="1282615"/>
                      <a:pt x="799288" y="1324304"/>
                      <a:pt x="662152" y="1324304"/>
                    </a:cubicBezTo>
                    <a:cubicBezTo>
                      <a:pt x="296456" y="1324304"/>
                      <a:pt x="0" y="1027848"/>
                      <a:pt x="0" y="662152"/>
                    </a:cubicBezTo>
                    <a:cubicBezTo>
                      <a:pt x="0" y="296456"/>
                      <a:pt x="296456" y="0"/>
                      <a:pt x="662152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6197362" y="2937642"/>
                <a:ext cx="1123092" cy="1324304"/>
              </a:xfrm>
              <a:custGeom>
                <a:avLst/>
                <a:gdLst>
                  <a:gd name="connsiteX0" fmla="*/ 460940 w 1123092"/>
                  <a:gd name="connsiteY0" fmla="*/ 0 h 1324304"/>
                  <a:gd name="connsiteX1" fmla="*/ 1123092 w 1123092"/>
                  <a:gd name="connsiteY1" fmla="*/ 662152 h 1324304"/>
                  <a:gd name="connsiteX2" fmla="*/ 460940 w 1123092"/>
                  <a:gd name="connsiteY2" fmla="*/ 1324304 h 1324304"/>
                  <a:gd name="connsiteX3" fmla="*/ 90725 w 1123092"/>
                  <a:gd name="connsiteY3" fmla="*/ 1211219 h 1324304"/>
                  <a:gd name="connsiteX4" fmla="*/ 0 w 1123092"/>
                  <a:gd name="connsiteY4" fmla="*/ 1136364 h 1324304"/>
                  <a:gd name="connsiteX5" fmla="*/ 20009 w 1123092"/>
                  <a:gd name="connsiteY5" fmla="*/ 1119854 h 1324304"/>
                  <a:gd name="connsiteX6" fmla="*/ 213949 w 1123092"/>
                  <a:gd name="connsiteY6" fmla="*/ 651642 h 1324304"/>
                  <a:gd name="connsiteX7" fmla="*/ 20009 w 1123092"/>
                  <a:gd name="connsiteY7" fmla="*/ 183430 h 1324304"/>
                  <a:gd name="connsiteX8" fmla="*/ 12738 w 1123092"/>
                  <a:gd name="connsiteY8" fmla="*/ 177431 h 1324304"/>
                  <a:gd name="connsiteX9" fmla="*/ 90725 w 1123092"/>
                  <a:gd name="connsiteY9" fmla="*/ 113085 h 1324304"/>
                  <a:gd name="connsiteX10" fmla="*/ 460940 w 1123092"/>
                  <a:gd name="connsiteY10" fmla="*/ 0 h 13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3092" h="1324304">
                    <a:moveTo>
                      <a:pt x="460940" y="0"/>
                    </a:moveTo>
                    <a:cubicBezTo>
                      <a:pt x="826636" y="0"/>
                      <a:pt x="1123092" y="296456"/>
                      <a:pt x="1123092" y="662152"/>
                    </a:cubicBezTo>
                    <a:cubicBezTo>
                      <a:pt x="1123092" y="1027848"/>
                      <a:pt x="826636" y="1324304"/>
                      <a:pt x="460940" y="1324304"/>
                    </a:cubicBezTo>
                    <a:cubicBezTo>
                      <a:pt x="323804" y="1324304"/>
                      <a:pt x="196405" y="1282615"/>
                      <a:pt x="90725" y="1211219"/>
                    </a:cubicBezTo>
                    <a:lnTo>
                      <a:pt x="0" y="1136364"/>
                    </a:lnTo>
                    <a:lnTo>
                      <a:pt x="20009" y="1119854"/>
                    </a:lnTo>
                    <a:cubicBezTo>
                      <a:pt x="139835" y="1000028"/>
                      <a:pt x="213949" y="834490"/>
                      <a:pt x="213949" y="651642"/>
                    </a:cubicBezTo>
                    <a:cubicBezTo>
                      <a:pt x="213949" y="468794"/>
                      <a:pt x="139835" y="303256"/>
                      <a:pt x="20009" y="183430"/>
                    </a:cubicBezTo>
                    <a:lnTo>
                      <a:pt x="12738" y="177431"/>
                    </a:lnTo>
                    <a:lnTo>
                      <a:pt x="90725" y="113085"/>
                    </a:lnTo>
                    <a:cubicBezTo>
                      <a:pt x="196405" y="41689"/>
                      <a:pt x="323804" y="0"/>
                      <a:pt x="460940" y="0"/>
                    </a:cubicBezTo>
                    <a:close/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5271297" y="2701168"/>
              <a:ext cx="18648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Fill in 0s for terms in </a:t>
              </a:r>
            </a:p>
            <a:p>
              <a:pPr algn="ctr"/>
              <a:r>
                <a:rPr lang="en-US" sz="1200" dirty="0"/>
                <a:t>training not in new records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42032" y="3832683"/>
            <a:ext cx="10182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Training Words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05712" y="3832683"/>
            <a:ext cx="82586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New Words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90944" y="3783915"/>
            <a:ext cx="10182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Training Words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54624" y="3783915"/>
            <a:ext cx="82586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New Words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B34A0E-8AB4-C942-830C-28E2FD737B2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FB65172-3175-6D43-A584-F48A1FB77FC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834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confusion matrix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257587"/>
              </p:ext>
            </p:extLst>
          </p:nvPr>
        </p:nvGraphicFramePr>
        <p:xfrm>
          <a:off x="2553803" y="1855952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 Positives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</a:t>
                      </a:r>
                      <a:r>
                        <a:rPr lang="en-US" baseline="0" dirty="0"/>
                        <a:t> Negatives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93765" y="4187486"/>
            <a:ext cx="9002110" cy="441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Probabilities are 0-1 so a “cutoff threshold” is used to classify into 1 or 0 in the matrix.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AB2AB7A-2E0C-9241-9B3C-01D63ACBD58C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CF16E8-3E32-FF43-B2A2-C189712880E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948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5/28/23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confusion matrix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052670"/>
              </p:ext>
            </p:extLst>
          </p:nvPr>
        </p:nvGraphicFramePr>
        <p:xfrm>
          <a:off x="2995457" y="2083583"/>
          <a:ext cx="2652967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93765" y="5659821"/>
            <a:ext cx="6880472" cy="441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Adjusting the cutoff impacts the numbers in the confusion matrix.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9998246"/>
              </p:ext>
            </p:extLst>
          </p:nvPr>
        </p:nvGraphicFramePr>
        <p:xfrm>
          <a:off x="341586" y="2248337"/>
          <a:ext cx="1671765" cy="222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734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83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Probability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95457" y="1718441"/>
            <a:ext cx="1226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Cutoff 0.01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216536"/>
              </p:ext>
            </p:extLst>
          </p:nvPr>
        </p:nvGraphicFramePr>
        <p:xfrm>
          <a:off x="3005967" y="3607583"/>
          <a:ext cx="2652967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005967" y="3242441"/>
            <a:ext cx="1226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Cutoff 0.75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242601"/>
              </p:ext>
            </p:extLst>
          </p:nvPr>
        </p:nvGraphicFramePr>
        <p:xfrm>
          <a:off x="6032946" y="3623355"/>
          <a:ext cx="2652967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6032946" y="3258213"/>
            <a:ext cx="1226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Cutoff 0.99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9392441"/>
              </p:ext>
            </p:extLst>
          </p:nvPr>
        </p:nvGraphicFramePr>
        <p:xfrm>
          <a:off x="5985650" y="2094093"/>
          <a:ext cx="2652967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985650" y="1728951"/>
            <a:ext cx="1226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Cutoff 0.50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E0D2BB0-ACA3-2449-A02D-D9AF20AB47A5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788F359-E32F-E04E-9040-4116EA55B76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704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10168</TotalTime>
  <Words>1030</Words>
  <Application>Microsoft Macintosh PowerPoint</Application>
  <PresentationFormat>On-screen Show (4:3)</PresentationFormat>
  <Paragraphs>261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1_Office Theme</vt:lpstr>
      <vt:lpstr>Applying these concepts to text</vt:lpstr>
      <vt:lpstr>Hospital Readmissions is a problem</vt:lpstr>
      <vt:lpstr>Ridge Regression</vt:lpstr>
      <vt:lpstr>Ridge Regression</vt:lpstr>
      <vt:lpstr>Lasso Regression</vt:lpstr>
      <vt:lpstr>Lasso/Ridge Regression Comparison</vt:lpstr>
      <vt:lpstr>Matrix Matching</vt:lpstr>
      <vt:lpstr>The confusion matrix</vt:lpstr>
      <vt:lpstr>The confusion matrix</vt:lpstr>
      <vt:lpstr>True/False Positive Rates</vt:lpstr>
      <vt:lpstr>Plotting the different cutoff thresholds</vt:lpstr>
      <vt:lpstr>Conceptually ROC &amp; AUC</vt:lpstr>
      <vt:lpstr>E_ElasticNetExample.R</vt:lpstr>
      <vt:lpstr>In reality you would likely make an ensemble</vt:lpstr>
      <vt:lpstr>F_ElasticNetExample_ensemble.R</vt:lpstr>
      <vt:lpstr>Case: Document Classification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Kwartler, Edward</cp:lastModifiedBy>
  <cp:revision>413</cp:revision>
  <dcterms:created xsi:type="dcterms:W3CDTF">2018-05-23T17:24:59Z</dcterms:created>
  <dcterms:modified xsi:type="dcterms:W3CDTF">2023-05-28T21:31:25Z</dcterms:modified>
</cp:coreProperties>
</file>

<file path=docProps/thumbnail.jpeg>
</file>